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9" r:id="rId3"/>
    <p:sldId id="262" r:id="rId4"/>
    <p:sldId id="264" r:id="rId5"/>
    <p:sldId id="265" r:id="rId6"/>
    <p:sldId id="266" r:id="rId7"/>
    <p:sldId id="256" r:id="rId8"/>
    <p:sldId id="258" r:id="rId9"/>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p:scale>
          <a:sx n="80" d="100"/>
          <a:sy n="80" d="100"/>
        </p:scale>
        <p:origin x="-91" y="134"/>
      </p:cViewPr>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FC675BC2-5C1F-46F1-ADF3-6DB76874EF09}" type="datetimeFigureOut">
              <a:rPr lang="en-US" smtClean="0"/>
              <a:t>06-Jun-17</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B316D575-25F0-4DFF-81B8-530F4BA00129}" type="slidenum">
              <a:rPr lang="en-US" smtClean="0"/>
              <a:t>‹#›</a:t>
            </a:fld>
            <a:endParaRPr lang="en-US"/>
          </a:p>
        </p:txBody>
      </p:sp>
    </p:spTree>
    <p:extLst>
      <p:ext uri="{BB962C8B-B14F-4D97-AF65-F5344CB8AC3E}">
        <p14:creationId xmlns:p14="http://schemas.microsoft.com/office/powerpoint/2010/main" val="4185324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16D575-25F0-4DFF-81B8-530F4BA00129}" type="slidenum">
              <a:rPr lang="en-US" smtClean="0"/>
              <a:t>2</a:t>
            </a:fld>
            <a:endParaRPr lang="en-US"/>
          </a:p>
        </p:txBody>
      </p:sp>
    </p:spTree>
    <p:extLst>
      <p:ext uri="{BB962C8B-B14F-4D97-AF65-F5344CB8AC3E}">
        <p14:creationId xmlns:p14="http://schemas.microsoft.com/office/powerpoint/2010/main" val="3434984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16D575-25F0-4DFF-81B8-530F4BA00129}" type="slidenum">
              <a:rPr lang="en-US" smtClean="0"/>
              <a:t>3</a:t>
            </a:fld>
            <a:endParaRPr lang="en-US"/>
          </a:p>
        </p:txBody>
      </p:sp>
    </p:spTree>
    <p:extLst>
      <p:ext uri="{BB962C8B-B14F-4D97-AF65-F5344CB8AC3E}">
        <p14:creationId xmlns:p14="http://schemas.microsoft.com/office/powerpoint/2010/main" val="177322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16D575-25F0-4DFF-81B8-530F4BA00129}" type="slidenum">
              <a:rPr lang="en-US" smtClean="0"/>
              <a:t>4</a:t>
            </a:fld>
            <a:endParaRPr lang="en-US"/>
          </a:p>
        </p:txBody>
      </p:sp>
    </p:spTree>
    <p:extLst>
      <p:ext uri="{BB962C8B-B14F-4D97-AF65-F5344CB8AC3E}">
        <p14:creationId xmlns:p14="http://schemas.microsoft.com/office/powerpoint/2010/main" val="44083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16D575-25F0-4DFF-81B8-530F4BA00129}" type="slidenum">
              <a:rPr lang="en-US" smtClean="0"/>
              <a:t>5</a:t>
            </a:fld>
            <a:endParaRPr lang="en-US"/>
          </a:p>
        </p:txBody>
      </p:sp>
    </p:spTree>
    <p:extLst>
      <p:ext uri="{BB962C8B-B14F-4D97-AF65-F5344CB8AC3E}">
        <p14:creationId xmlns:p14="http://schemas.microsoft.com/office/powerpoint/2010/main" val="2431526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16D575-25F0-4DFF-81B8-530F4BA00129}" type="slidenum">
              <a:rPr lang="en-US" smtClean="0"/>
              <a:t>6</a:t>
            </a:fld>
            <a:endParaRPr lang="en-US"/>
          </a:p>
        </p:txBody>
      </p:sp>
    </p:spTree>
    <p:extLst>
      <p:ext uri="{BB962C8B-B14F-4D97-AF65-F5344CB8AC3E}">
        <p14:creationId xmlns:p14="http://schemas.microsoft.com/office/powerpoint/2010/main" val="3714849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DC1AFE-5F1B-4237-8DB7-028074419122}" type="datetimeFigureOut">
              <a:rPr lang="en-US" smtClean="0"/>
              <a:t>06-Jun-17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2011925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DC1AFE-5F1B-4237-8DB7-028074419122}" type="datetimeFigureOut">
              <a:rPr lang="en-US" smtClean="0"/>
              <a:t>06-Jun-17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2087080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DC1AFE-5F1B-4237-8DB7-028074419122}" type="datetimeFigureOut">
              <a:rPr lang="en-US" smtClean="0"/>
              <a:t>06-Jun-17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1993545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DC1AFE-5F1B-4237-8DB7-028074419122}" type="datetimeFigureOut">
              <a:rPr lang="en-US" smtClean="0"/>
              <a:t>06-Jun-17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3720607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DC1AFE-5F1B-4237-8DB7-028074419122}" type="datetimeFigureOut">
              <a:rPr lang="en-US" smtClean="0"/>
              <a:t>06-Jun-17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2648756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DC1AFE-5F1B-4237-8DB7-028074419122}" type="datetimeFigureOut">
              <a:rPr lang="en-US" smtClean="0"/>
              <a:t>06-Jun-17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3304632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DC1AFE-5F1B-4237-8DB7-028074419122}" type="datetimeFigureOut">
              <a:rPr lang="en-US" smtClean="0"/>
              <a:t>06-Jun-17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1544487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DC1AFE-5F1B-4237-8DB7-028074419122}" type="datetimeFigureOut">
              <a:rPr lang="en-US" smtClean="0"/>
              <a:t>06-Jun-17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118202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DC1AFE-5F1B-4237-8DB7-028074419122}" type="datetimeFigureOut">
              <a:rPr lang="en-US" smtClean="0"/>
              <a:t>06-Jun-17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3330116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DC1AFE-5F1B-4237-8DB7-028074419122}" type="datetimeFigureOut">
              <a:rPr lang="en-US" smtClean="0"/>
              <a:t>06-Jun-17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467356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DC1AFE-5F1B-4237-8DB7-028074419122}" type="datetimeFigureOut">
              <a:rPr lang="en-US" smtClean="0"/>
              <a:t>06-Jun-17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6C433A-D3BB-4F25-9094-EF57830623FC}" type="slidenum">
              <a:rPr lang="en-US" smtClean="0"/>
              <a:t>‹#›</a:t>
            </a:fld>
            <a:endParaRPr lang="en-US"/>
          </a:p>
        </p:txBody>
      </p:sp>
    </p:spTree>
    <p:extLst>
      <p:ext uri="{BB962C8B-B14F-4D97-AF65-F5344CB8AC3E}">
        <p14:creationId xmlns:p14="http://schemas.microsoft.com/office/powerpoint/2010/main" val="2390073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DC1AFE-5F1B-4237-8DB7-028074419122}" type="datetimeFigureOut">
              <a:rPr lang="en-US" smtClean="0"/>
              <a:t>06-Jun-17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6C433A-D3BB-4F25-9094-EF57830623FC}" type="slidenum">
              <a:rPr lang="en-US" smtClean="0"/>
              <a:t>‹#›</a:t>
            </a:fld>
            <a:endParaRPr lang="en-US"/>
          </a:p>
        </p:txBody>
      </p:sp>
    </p:spTree>
    <p:extLst>
      <p:ext uri="{BB962C8B-B14F-4D97-AF65-F5344CB8AC3E}">
        <p14:creationId xmlns:p14="http://schemas.microsoft.com/office/powerpoint/2010/main" val="42495108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49384" y="455731"/>
            <a:ext cx="9153144" cy="3416320"/>
          </a:xfrm>
          <a:prstGeom prst="rect">
            <a:avLst/>
          </a:prstGeom>
          <a:noFill/>
        </p:spPr>
        <p:txBody>
          <a:bodyPr wrap="square" rtlCol="0">
            <a:spAutoFit/>
          </a:bodyPr>
          <a:lstStyle/>
          <a:p>
            <a:pPr algn="ctr"/>
            <a:r>
              <a:rPr lang="en-US" sz="5400" b="1" dirty="0" smtClean="0">
                <a:solidFill>
                  <a:schemeClr val="accent1">
                    <a:lumMod val="75000"/>
                  </a:schemeClr>
                </a:solidFill>
              </a:rPr>
              <a:t>01 July 2017</a:t>
            </a:r>
          </a:p>
          <a:p>
            <a:pPr algn="ctr"/>
            <a:r>
              <a:rPr lang="en-US" sz="5400" b="1" dirty="0" smtClean="0">
                <a:solidFill>
                  <a:schemeClr val="accent1">
                    <a:lumMod val="75000"/>
                  </a:schemeClr>
                </a:solidFill>
              </a:rPr>
              <a:t>2</a:t>
            </a:r>
            <a:r>
              <a:rPr lang="en-US" sz="5400" b="1" baseline="30000" dirty="0" smtClean="0">
                <a:solidFill>
                  <a:schemeClr val="accent1">
                    <a:lumMod val="75000"/>
                  </a:schemeClr>
                </a:solidFill>
              </a:rPr>
              <a:t>nd</a:t>
            </a:r>
            <a:r>
              <a:rPr lang="en-US" sz="5400" b="1" dirty="0" smtClean="0">
                <a:solidFill>
                  <a:schemeClr val="accent1">
                    <a:lumMod val="75000"/>
                  </a:schemeClr>
                </a:solidFill>
              </a:rPr>
              <a:t> International H2 </a:t>
            </a:r>
          </a:p>
          <a:p>
            <a:pPr algn="ctr"/>
            <a:r>
              <a:rPr lang="en-US" sz="5400" b="1" dirty="0" smtClean="0">
                <a:solidFill>
                  <a:schemeClr val="accent1">
                    <a:lumMod val="75000"/>
                  </a:schemeClr>
                </a:solidFill>
              </a:rPr>
              <a:t>Water-polo Challenge</a:t>
            </a:r>
          </a:p>
          <a:p>
            <a:pPr algn="ctr"/>
            <a:r>
              <a:rPr lang="en-US" sz="5400" b="1" dirty="0" err="1" smtClean="0">
                <a:solidFill>
                  <a:schemeClr val="accent1">
                    <a:lumMod val="75000"/>
                  </a:schemeClr>
                </a:solidFill>
              </a:rPr>
              <a:t>Dudelange</a:t>
            </a:r>
            <a:r>
              <a:rPr lang="en-US" sz="5400" b="1" dirty="0" smtClean="0">
                <a:solidFill>
                  <a:schemeClr val="accent1">
                    <a:lumMod val="75000"/>
                  </a:schemeClr>
                </a:solidFill>
              </a:rPr>
              <a:t> – Luxembourg</a:t>
            </a:r>
            <a:endParaRPr lang="en-US" sz="5400" b="1" dirty="0">
              <a:solidFill>
                <a:schemeClr val="accent1">
                  <a:lumMod val="75000"/>
                </a:schemeClr>
              </a:solidFill>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r="40439" b="41579"/>
          <a:stretch/>
        </p:blipFill>
        <p:spPr>
          <a:xfrm>
            <a:off x="610375" y="206480"/>
            <a:ext cx="2730799" cy="4017773"/>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6459" r="54805" b="51197"/>
          <a:stretch/>
        </p:blipFill>
        <p:spPr>
          <a:xfrm>
            <a:off x="8240146" y="4284999"/>
            <a:ext cx="3778211" cy="2359923"/>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5483" t="3589" r="50497" b="54604"/>
          <a:stretch/>
        </p:blipFill>
        <p:spPr>
          <a:xfrm>
            <a:off x="3940889" y="4284998"/>
            <a:ext cx="3712001" cy="2350262"/>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t="8381" r="54261" b="50568"/>
          <a:stretch/>
        </p:blipFill>
        <p:spPr>
          <a:xfrm>
            <a:off x="285310" y="4477546"/>
            <a:ext cx="3387050" cy="2026620"/>
          </a:xfrm>
          <a:prstGeom prst="rect">
            <a:avLst/>
          </a:prstGeom>
        </p:spPr>
      </p:pic>
    </p:spTree>
    <p:extLst>
      <p:ext uri="{BB962C8B-B14F-4D97-AF65-F5344CB8AC3E}">
        <p14:creationId xmlns:p14="http://schemas.microsoft.com/office/powerpoint/2010/main" val="22786492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5855" y="351979"/>
            <a:ext cx="10853692" cy="4351338"/>
          </a:xfrm>
        </p:spPr>
        <p:txBody>
          <a:bodyPr>
            <a:noAutofit/>
          </a:bodyPr>
          <a:lstStyle/>
          <a:p>
            <a:pPr marL="0" indent="0">
              <a:buNone/>
            </a:pPr>
            <a:r>
              <a:rPr lang="en-US" sz="2000" dirty="0" smtClean="0"/>
              <a:t>Dear </a:t>
            </a:r>
            <a:r>
              <a:rPr lang="en-US" sz="2000" dirty="0" smtClean="0"/>
              <a:t>Water-polo </a:t>
            </a:r>
            <a:r>
              <a:rPr lang="en-US" sz="2000" dirty="0" smtClean="0"/>
              <a:t>Friends,</a:t>
            </a:r>
          </a:p>
          <a:p>
            <a:pPr marL="0" indent="0">
              <a:buNone/>
            </a:pPr>
            <a:endParaRPr lang="en-US" sz="1000" dirty="0"/>
          </a:p>
          <a:p>
            <a:pPr marL="0" indent="0">
              <a:buNone/>
            </a:pPr>
            <a:r>
              <a:rPr lang="en-US" sz="2000" dirty="0" smtClean="0"/>
              <a:t>It is with great pleasure that I welcome all of you again in </a:t>
            </a:r>
            <a:r>
              <a:rPr lang="en-US" sz="2000" dirty="0" err="1" smtClean="0"/>
              <a:t>Dudelange</a:t>
            </a:r>
            <a:r>
              <a:rPr lang="en-US" sz="2000" dirty="0" smtClean="0"/>
              <a:t>, as participants in the second edition of this truly international water-polo event. </a:t>
            </a:r>
            <a:r>
              <a:rPr lang="en-US" sz="2000" dirty="0"/>
              <a:t>L</a:t>
            </a:r>
            <a:r>
              <a:rPr lang="en-US" sz="2000" dirty="0" smtClean="0"/>
              <a:t>ast year this event has been very well received by participating teams, organizers as well as city officials. So last year the foundation was laid for a tradition to grow into the future, and although there are numerous water-polo tournaments held throughout the summer period, the event in </a:t>
            </a:r>
            <a:r>
              <a:rPr lang="en-US" sz="2000" dirty="0" err="1" smtClean="0"/>
              <a:t>Dudelange</a:t>
            </a:r>
            <a:r>
              <a:rPr lang="en-US" sz="2000" dirty="0" smtClean="0"/>
              <a:t> will further grow into a very special </a:t>
            </a:r>
            <a:r>
              <a:rPr lang="en-US" sz="2000" dirty="0" smtClean="0"/>
              <a:t>happening</a:t>
            </a:r>
            <a:r>
              <a:rPr lang="en-US" sz="2000" dirty="0" smtClean="0"/>
              <a:t>.</a:t>
            </a:r>
            <a:endParaRPr lang="en-US" sz="2000" dirty="0" smtClean="0"/>
          </a:p>
          <a:p>
            <a:pPr marL="0" indent="0">
              <a:buNone/>
            </a:pPr>
            <a:r>
              <a:rPr lang="en-US" sz="2000" dirty="0" smtClean="0"/>
              <a:t>Also in 2017, teams out of five different countries are represented here today. The Organizing Committee has done a lot of work to make your stay enjoyable, and in case you have any unresolved issues, do not hesitate to inform the Challenge Director.</a:t>
            </a:r>
          </a:p>
          <a:p>
            <a:pPr marL="0" indent="0">
              <a:buNone/>
            </a:pPr>
            <a:r>
              <a:rPr lang="en-US" sz="2000" dirty="0" smtClean="0"/>
              <a:t>This beautiful sporting event is furthermore actively supported by the authorities of the City of </a:t>
            </a:r>
            <a:r>
              <a:rPr lang="en-US" sz="2000" dirty="0" err="1" smtClean="0"/>
              <a:t>Dudelange</a:t>
            </a:r>
            <a:r>
              <a:rPr lang="en-US" sz="2000" dirty="0" smtClean="0"/>
              <a:t>, for which I am again extremely thankful.</a:t>
            </a:r>
          </a:p>
          <a:p>
            <a:pPr marL="0" indent="0">
              <a:buNone/>
            </a:pPr>
            <a:r>
              <a:rPr lang="en-US" sz="2000" dirty="0" smtClean="0"/>
              <a:t>So it is now up to you players to provide us with your best performance as you strive for top ranks!!</a:t>
            </a:r>
          </a:p>
          <a:p>
            <a:pPr marL="0" indent="0">
              <a:buNone/>
            </a:pPr>
            <a:endParaRPr lang="en-US" sz="2000" dirty="0"/>
          </a:p>
          <a:p>
            <a:pPr marL="0" indent="0" algn="r">
              <a:buNone/>
            </a:pPr>
            <a:r>
              <a:rPr lang="en-US" sz="2000" dirty="0" smtClean="0"/>
              <a:t>Alex GOERGEN</a:t>
            </a:r>
          </a:p>
          <a:p>
            <a:pPr marL="0" indent="0" algn="r">
              <a:buNone/>
            </a:pPr>
            <a:r>
              <a:rPr lang="en-US" sz="2000" dirty="0" smtClean="0"/>
              <a:t>Chairman CNDu</a:t>
            </a:r>
            <a:endParaRPr lang="en-US" sz="2000"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6999" r="52890" b="50836"/>
          <a:stretch/>
        </p:blipFill>
        <p:spPr>
          <a:xfrm>
            <a:off x="5390983" y="4690557"/>
            <a:ext cx="3502290" cy="2089813"/>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5124" t="7716" r="50139" b="50299"/>
          <a:stretch/>
        </p:blipFill>
        <p:spPr>
          <a:xfrm>
            <a:off x="1039457" y="4690557"/>
            <a:ext cx="3350682" cy="2096416"/>
          </a:xfrm>
          <a:prstGeom prst="rect">
            <a:avLst/>
          </a:prstGeom>
        </p:spPr>
      </p:pic>
    </p:spTree>
    <p:extLst>
      <p:ext uri="{BB962C8B-B14F-4D97-AF65-F5344CB8AC3E}">
        <p14:creationId xmlns:p14="http://schemas.microsoft.com/office/powerpoint/2010/main" val="13301585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4128" y="360753"/>
            <a:ext cx="10329672" cy="5654167"/>
          </a:xfrm>
        </p:spPr>
        <p:txBody>
          <a:bodyPr>
            <a:normAutofit/>
          </a:bodyPr>
          <a:lstStyle/>
          <a:p>
            <a:pPr marL="0" indent="0">
              <a:buNone/>
            </a:pPr>
            <a:r>
              <a:rPr lang="en-US" sz="2000" dirty="0" smtClean="0"/>
              <a:t>Participating Water-polo Friends,</a:t>
            </a:r>
          </a:p>
          <a:p>
            <a:pPr marL="0" indent="0">
              <a:buNone/>
            </a:pPr>
            <a:endParaRPr lang="en-US" sz="1000" dirty="0"/>
          </a:p>
          <a:p>
            <a:pPr marL="0" indent="0">
              <a:buNone/>
            </a:pPr>
            <a:r>
              <a:rPr lang="en-US" sz="2000" dirty="0" smtClean="0"/>
              <a:t>Welcome to the SECOND edition of the International H2 Water-polo Challenge </a:t>
            </a:r>
            <a:r>
              <a:rPr lang="en-US" sz="2000" dirty="0" err="1" smtClean="0"/>
              <a:t>Dudelange</a:t>
            </a:r>
            <a:r>
              <a:rPr lang="en-US" sz="2000" dirty="0" smtClean="0"/>
              <a:t>!!</a:t>
            </a:r>
          </a:p>
          <a:p>
            <a:pPr marL="0" indent="0">
              <a:buNone/>
            </a:pPr>
            <a:r>
              <a:rPr lang="en-US" sz="2000" dirty="0" smtClean="0"/>
              <a:t>Once again, in this year we say “WELCOME” to teams from The Netherlands, France, Germany, Belgium and Luxembourg. We remain grateful that you have chosen to be with us on this day, and we hope that you will find the tournament to be a challenging sports event, with a relaxing atmosphere and the possibility to renew friendships.</a:t>
            </a:r>
          </a:p>
          <a:p>
            <a:pPr marL="0" indent="0">
              <a:buNone/>
            </a:pPr>
            <a:r>
              <a:rPr lang="en-US" sz="2000" dirty="0" smtClean="0"/>
              <a:t>In the next couple of pages you will find some more detailed information for the day of the event.</a:t>
            </a:r>
          </a:p>
          <a:p>
            <a:pPr marL="0" indent="0">
              <a:buNone/>
            </a:pPr>
            <a:r>
              <a:rPr lang="en-US" sz="2000" dirty="0"/>
              <a:t>T</a:t>
            </a:r>
            <a:r>
              <a:rPr lang="en-US" sz="2000" dirty="0" smtClean="0"/>
              <a:t>his will be the second edition of this event, and thus it is entirely possible that we may still have room for improvement. Please assist us in providing any suggestions that we might consider for the 2018 edition of the event. And of course, stand ready to be invited again next year; the date shall be 30 June 2018. Mark your calendars!!! </a:t>
            </a:r>
          </a:p>
          <a:p>
            <a:pPr marL="0" indent="0">
              <a:buNone/>
            </a:pPr>
            <a:endParaRPr lang="en-US" sz="2000" dirty="0"/>
          </a:p>
          <a:p>
            <a:pPr marL="0" indent="0" algn="r">
              <a:buNone/>
            </a:pPr>
            <a:r>
              <a:rPr lang="en-US" sz="2000" dirty="0" smtClean="0"/>
              <a:t>Helmut HASSINK</a:t>
            </a:r>
          </a:p>
          <a:p>
            <a:pPr marL="0" indent="0" algn="r">
              <a:buNone/>
            </a:pPr>
            <a:r>
              <a:rPr lang="en-US" sz="2000" dirty="0" smtClean="0"/>
              <a:t>Challenge Director</a:t>
            </a:r>
          </a:p>
          <a:p>
            <a:pPr marL="0" indent="0" algn="r">
              <a:buNone/>
            </a:pPr>
            <a:r>
              <a:rPr lang="en-US" sz="2000" dirty="0" smtClean="0"/>
              <a:t>Mobile: +352 621 28 35 36</a:t>
            </a:r>
            <a:endParaRPr lang="en-US" sz="20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 t="2691" r="50737" b="51197"/>
          <a:stretch/>
        </p:blipFill>
        <p:spPr>
          <a:xfrm>
            <a:off x="4743211" y="4522900"/>
            <a:ext cx="3545377" cy="2212452"/>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655" t="718" r="51934" b="53170"/>
          <a:stretch/>
        </p:blipFill>
        <p:spPr>
          <a:xfrm>
            <a:off x="1014539" y="4537429"/>
            <a:ext cx="3334596" cy="2208741"/>
          </a:xfrm>
          <a:prstGeom prst="rect">
            <a:avLst/>
          </a:prstGeom>
        </p:spPr>
      </p:pic>
    </p:spTree>
    <p:extLst>
      <p:ext uri="{BB962C8B-B14F-4D97-AF65-F5344CB8AC3E}">
        <p14:creationId xmlns:p14="http://schemas.microsoft.com/office/powerpoint/2010/main" val="216919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9576" y="130174"/>
            <a:ext cx="10329672" cy="5654167"/>
          </a:xfrm>
        </p:spPr>
        <p:txBody>
          <a:bodyPr>
            <a:normAutofit/>
          </a:bodyPr>
          <a:lstStyle/>
          <a:p>
            <a:pPr marL="0" indent="0">
              <a:buNone/>
            </a:pPr>
            <a:r>
              <a:rPr lang="en-US" sz="2000" u="sng" dirty="0" smtClean="0"/>
              <a:t>Things you need to know</a:t>
            </a:r>
            <a:r>
              <a:rPr lang="en-US" sz="2000" dirty="0" smtClean="0"/>
              <a:t>:</a:t>
            </a:r>
          </a:p>
          <a:p>
            <a:pPr marL="0" indent="0">
              <a:buNone/>
            </a:pPr>
            <a:endParaRPr lang="en-US" sz="1000" dirty="0"/>
          </a:p>
          <a:p>
            <a:pPr marL="0" indent="0">
              <a:buNone/>
            </a:pPr>
            <a:r>
              <a:rPr lang="en-US" sz="2000" dirty="0" smtClean="0"/>
              <a:t>The </a:t>
            </a:r>
            <a:r>
              <a:rPr lang="en-US" sz="2000" dirty="0" smtClean="0"/>
              <a:t>side entrance </a:t>
            </a:r>
            <a:r>
              <a:rPr lang="en-US" sz="2000" dirty="0" smtClean="0"/>
              <a:t>to the outside swimming pool can be found </a:t>
            </a:r>
            <a:r>
              <a:rPr lang="en-US" sz="2000" dirty="0" smtClean="0"/>
              <a:t>via the parking lot in front of Centre </a:t>
            </a:r>
            <a:r>
              <a:rPr lang="en-US" sz="2000" dirty="0" err="1" smtClean="0"/>
              <a:t>Sportif</a:t>
            </a:r>
            <a:r>
              <a:rPr lang="en-US" sz="2000" dirty="0" smtClean="0"/>
              <a:t> R</a:t>
            </a:r>
            <a:r>
              <a:rPr lang="fr-CH" sz="2000" dirty="0" err="1" smtClean="0"/>
              <a:t>éne</a:t>
            </a:r>
            <a:r>
              <a:rPr lang="fr-CH" sz="2000" dirty="0" smtClean="0"/>
              <a:t> Hartmann</a:t>
            </a:r>
            <a:r>
              <a:rPr lang="en-US" sz="2000" dirty="0"/>
              <a:t> </a:t>
            </a:r>
            <a:r>
              <a:rPr lang="en-US" sz="2000" dirty="0" smtClean="0"/>
              <a:t>in </a:t>
            </a:r>
            <a:r>
              <a:rPr lang="en-US" sz="2000" dirty="0" err="1" smtClean="0"/>
              <a:t>Dudelange</a:t>
            </a:r>
            <a:r>
              <a:rPr lang="en-US" sz="2000" dirty="0"/>
              <a:t>.</a:t>
            </a:r>
            <a:r>
              <a:rPr lang="en-US" sz="2000" dirty="0" smtClean="0"/>
              <a:t> </a:t>
            </a:r>
            <a:r>
              <a:rPr lang="en-US" sz="2000" dirty="0" smtClean="0"/>
              <a:t>More car parking is available </a:t>
            </a:r>
            <a:r>
              <a:rPr lang="en-US" sz="2000" dirty="0" smtClean="0"/>
              <a:t>in the lot situated on Rue du </a:t>
            </a:r>
            <a:r>
              <a:rPr lang="en-US" sz="2000" dirty="0" err="1" smtClean="0"/>
              <a:t>Parc</a:t>
            </a:r>
            <a:r>
              <a:rPr lang="en-US" sz="2000" dirty="0" smtClean="0"/>
              <a:t> (see map). </a:t>
            </a:r>
            <a:r>
              <a:rPr lang="en-US" sz="2000" dirty="0"/>
              <a:t>Y</a:t>
            </a:r>
            <a:r>
              <a:rPr lang="en-US" sz="2000" dirty="0" smtClean="0"/>
              <a:t>ou may bring the car up to the </a:t>
            </a:r>
            <a:r>
              <a:rPr lang="en-US" sz="2000" dirty="0" smtClean="0"/>
              <a:t>side entrance </a:t>
            </a:r>
            <a:r>
              <a:rPr lang="en-US" sz="2000" dirty="0" smtClean="0"/>
              <a:t>for unloading, then please park for the day as indicated.</a:t>
            </a:r>
          </a:p>
          <a:p>
            <a:pPr marL="0" indent="0">
              <a:buNone/>
            </a:pPr>
            <a:r>
              <a:rPr lang="en-US" sz="2000" dirty="0" smtClean="0"/>
              <a:t>In order to have a smooth organization, it is requested all teams start their games </a:t>
            </a:r>
            <a:r>
              <a:rPr lang="en-US" sz="2000" u="sng" dirty="0" smtClean="0"/>
              <a:t>on time</a:t>
            </a:r>
            <a:r>
              <a:rPr lang="en-US" sz="2000" dirty="0" smtClean="0"/>
              <a:t>!!</a:t>
            </a:r>
          </a:p>
          <a:p>
            <a:pPr marL="0" indent="0">
              <a:buNone/>
            </a:pPr>
            <a:r>
              <a:rPr lang="en-US" sz="2000" dirty="0" smtClean="0"/>
              <a:t>Dressing and shower facilities are available within the sports complex. More info can be obtained upon arrival. There shall be a possibility to purchase drinks and BBQ food, the relevant stands will be easy to find on the site of the outside pool.</a:t>
            </a:r>
          </a:p>
          <a:p>
            <a:pPr marL="0" indent="0">
              <a:buNone/>
            </a:pPr>
            <a:r>
              <a:rPr lang="en-US" sz="2000" dirty="0" smtClean="0"/>
              <a:t>It is important to note that another event (</a:t>
            </a:r>
            <a:r>
              <a:rPr lang="en-US" sz="2000" dirty="0" err="1" smtClean="0"/>
              <a:t>Synchrone</a:t>
            </a:r>
            <a:r>
              <a:rPr lang="en-US" sz="2000" dirty="0" smtClean="0"/>
              <a:t> Swimming Ladies) shall be held in the early evening. Therefore all water-polo players must leave the water right after the end of the finals games! Of course you are welcome to stay thereafter for the price ceremony and a farewell drink!</a:t>
            </a:r>
          </a:p>
          <a:p>
            <a:pPr marL="0" indent="0">
              <a:buNone/>
            </a:pPr>
            <a:r>
              <a:rPr lang="en-US" sz="2000" dirty="0" smtClean="0"/>
              <a:t>We count on your goodwill to keep the grounds incl. showers and toilets as clean as possible. </a:t>
            </a:r>
            <a:endParaRPr lang="en-US" sz="20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569" t="4665" r="50618" b="56040"/>
          <a:stretch/>
        </p:blipFill>
        <p:spPr>
          <a:xfrm>
            <a:off x="4208646" y="4741239"/>
            <a:ext cx="3396114" cy="1941902"/>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2492" t="6460" r="52771" b="51555"/>
          <a:stretch/>
        </p:blipFill>
        <p:spPr>
          <a:xfrm>
            <a:off x="601580" y="4741239"/>
            <a:ext cx="3079362" cy="192666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1415" t="1614" r="52054" b="60169"/>
          <a:stretch/>
        </p:blipFill>
        <p:spPr>
          <a:xfrm>
            <a:off x="8142972" y="4739640"/>
            <a:ext cx="3556721" cy="1947511"/>
          </a:xfrm>
          <a:prstGeom prst="rect">
            <a:avLst/>
          </a:prstGeom>
        </p:spPr>
      </p:pic>
    </p:spTree>
    <p:extLst>
      <p:ext uri="{BB962C8B-B14F-4D97-AF65-F5344CB8AC3E}">
        <p14:creationId xmlns:p14="http://schemas.microsoft.com/office/powerpoint/2010/main" val="6832264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9576" y="654625"/>
            <a:ext cx="10329672" cy="5654167"/>
          </a:xfrm>
        </p:spPr>
        <p:txBody>
          <a:bodyPr>
            <a:normAutofit/>
          </a:bodyPr>
          <a:lstStyle/>
          <a:p>
            <a:pPr marL="0" indent="0">
              <a:buNone/>
            </a:pPr>
            <a:r>
              <a:rPr lang="en-US" sz="2000" u="sng" dirty="0" smtClean="0"/>
              <a:t>The Playing Rules</a:t>
            </a:r>
            <a:r>
              <a:rPr lang="en-US" sz="2000" dirty="0" smtClean="0"/>
              <a:t>:</a:t>
            </a:r>
          </a:p>
          <a:p>
            <a:pPr marL="0" indent="0">
              <a:buNone/>
            </a:pPr>
            <a:endParaRPr lang="en-US" sz="1000" dirty="0"/>
          </a:p>
          <a:p>
            <a:pPr marL="0" indent="0">
              <a:buNone/>
            </a:pPr>
            <a:r>
              <a:rPr lang="en-US" sz="2000" dirty="0" smtClean="0"/>
              <a:t>1 – All games shall be 2 x 10 minutes continuously with a 2 minutes break, except for the “Finals” games which shall be 2 x 12 minutes continuously with a 3 minutes break.</a:t>
            </a:r>
          </a:p>
          <a:p>
            <a:pPr marL="0" indent="0">
              <a:buNone/>
            </a:pPr>
            <a:r>
              <a:rPr lang="en-US" sz="2000" dirty="0" smtClean="0"/>
              <a:t>2 – The 30 seconds rule applies, and the exclusion time is 20 seconds. Exclusion for brutality is 5 minutes. Time-outs are not allowed.</a:t>
            </a:r>
          </a:p>
          <a:p>
            <a:pPr marL="0" indent="0">
              <a:buNone/>
            </a:pPr>
            <a:r>
              <a:rPr lang="en-US" sz="2000" dirty="0" smtClean="0"/>
              <a:t>3 – Games shall be played on two fields. Field 2 is the field closest to the diving platform.</a:t>
            </a:r>
          </a:p>
          <a:p>
            <a:pPr marL="0" indent="0">
              <a:buNone/>
            </a:pPr>
            <a:r>
              <a:rPr lang="en-US" sz="2000" dirty="0" smtClean="0"/>
              <a:t>4 – The first team indicated in the schedule shall play with white caps and start at the left side of the jury tables.</a:t>
            </a:r>
          </a:p>
          <a:p>
            <a:pPr marL="0" indent="0">
              <a:buNone/>
            </a:pPr>
            <a:r>
              <a:rPr lang="en-US" sz="2000" dirty="0" smtClean="0"/>
              <a:t>5 – In case a team appears too late at the start of game, it will start with 5-0 loss; if a team does not show up after two minutes there shall be a forfeit with 10-0.</a:t>
            </a:r>
          </a:p>
          <a:p>
            <a:pPr marL="0" indent="0">
              <a:buNone/>
            </a:pPr>
            <a:r>
              <a:rPr lang="en-US" sz="2000" dirty="0" smtClean="0"/>
              <a:t>6 – For the “Finals” games, in case there is an even score after 24 minutes, the game shall not be interrupted and the team that makes the “Golden Goal” thereafter shall be declared as winner.</a:t>
            </a:r>
          </a:p>
          <a:p>
            <a:pPr marL="0" indent="0">
              <a:buNone/>
            </a:pPr>
            <a:r>
              <a:rPr lang="en-US" sz="2000" dirty="0" smtClean="0"/>
              <a:t>7 – There shall be two referees per game, and a principal referee for the whole Challenge.</a:t>
            </a:r>
          </a:p>
          <a:p>
            <a:pPr marL="0" indent="0">
              <a:buNone/>
            </a:pPr>
            <a:r>
              <a:rPr lang="en-US" sz="2000" dirty="0" smtClean="0"/>
              <a:t>8 – Complaints and disputes shall be handled by the principal referee. No protests are allowed against decisions taken by the principal referee.   </a:t>
            </a:r>
          </a:p>
        </p:txBody>
      </p:sp>
    </p:spTree>
    <p:extLst>
      <p:ext uri="{BB962C8B-B14F-4D97-AF65-F5344CB8AC3E}">
        <p14:creationId xmlns:p14="http://schemas.microsoft.com/office/powerpoint/2010/main" val="12235445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9576" y="147697"/>
            <a:ext cx="10329672" cy="5654167"/>
          </a:xfrm>
        </p:spPr>
        <p:txBody>
          <a:bodyPr>
            <a:normAutofit/>
          </a:bodyPr>
          <a:lstStyle/>
          <a:p>
            <a:pPr marL="0" indent="0">
              <a:buNone/>
            </a:pPr>
            <a:r>
              <a:rPr lang="en-US" sz="2000" u="sng" dirty="0" smtClean="0"/>
              <a:t>The Playing Rules (cont’d)</a:t>
            </a:r>
            <a:r>
              <a:rPr lang="en-US" sz="2000" dirty="0" smtClean="0"/>
              <a:t>:</a:t>
            </a:r>
          </a:p>
          <a:p>
            <a:pPr marL="0" indent="0">
              <a:buNone/>
            </a:pPr>
            <a:endParaRPr lang="en-US" sz="1000" dirty="0"/>
          </a:p>
          <a:p>
            <a:pPr marL="0" indent="0">
              <a:buNone/>
            </a:pPr>
            <a:r>
              <a:rPr lang="en-US" sz="2000" dirty="0"/>
              <a:t>9</a:t>
            </a:r>
            <a:r>
              <a:rPr lang="en-US" sz="2000" dirty="0" smtClean="0"/>
              <a:t> – The Challenge Director shall take final decisions on any aspects except on the referee performance.</a:t>
            </a:r>
          </a:p>
          <a:p>
            <a:pPr marL="0" indent="0">
              <a:buNone/>
            </a:pPr>
            <a:r>
              <a:rPr lang="en-US" sz="2000" dirty="0" smtClean="0"/>
              <a:t>10 – In case of disorderliness or damages caused by a team, it shall be held responsible for the incurred liability, be it legal and/or financial. Also relevant national water-polo authorities shall be informed per letter.</a:t>
            </a:r>
          </a:p>
          <a:p>
            <a:pPr marL="0" indent="0">
              <a:buNone/>
            </a:pPr>
            <a:r>
              <a:rPr lang="en-US" sz="2000" dirty="0" smtClean="0"/>
              <a:t>11 – Participating teams are requested to take care of their own insurance against personal accidents.</a:t>
            </a:r>
          </a:p>
          <a:p>
            <a:pPr marL="0" indent="0">
              <a:buNone/>
            </a:pPr>
            <a:r>
              <a:rPr lang="en-US" sz="2000" dirty="0" smtClean="0"/>
              <a:t>12 – The organizer shall not be held responsible for any accidents or loss or theft of property.</a:t>
            </a:r>
          </a:p>
          <a:p>
            <a:pPr marL="0" indent="0">
              <a:buNone/>
            </a:pPr>
            <a:r>
              <a:rPr lang="en-US" sz="2000" dirty="0" smtClean="0"/>
              <a:t>13 – By registering in the morning (09.00 </a:t>
            </a:r>
            <a:r>
              <a:rPr lang="en-US" sz="2000" dirty="0" err="1" smtClean="0"/>
              <a:t>hrs</a:t>
            </a:r>
            <a:r>
              <a:rPr lang="en-US" sz="2000" dirty="0" smtClean="0"/>
              <a:t> Briefing Captains, payment of EUR 50,-), the participating teams express their agreement with these Challenge Rules.</a:t>
            </a:r>
          </a:p>
          <a:p>
            <a:pPr marL="0" indent="0">
              <a:buNone/>
            </a:pPr>
            <a:r>
              <a:rPr lang="en-US" sz="2000" dirty="0" smtClean="0"/>
              <a:t>14 – Participating teams are requested to play all of their assigned games, and stay until the end of the Challenge (prize ceremony is estimated to start around 17.15 </a:t>
            </a:r>
            <a:r>
              <a:rPr lang="en-US" sz="2000" dirty="0" err="1" smtClean="0"/>
              <a:t>hrs</a:t>
            </a:r>
            <a:r>
              <a:rPr lang="en-US" sz="2000" dirty="0" smtClean="0"/>
              <a:t>).</a:t>
            </a:r>
          </a:p>
          <a:p>
            <a:pPr marL="0" indent="0">
              <a:buNone/>
            </a:pPr>
            <a:endParaRPr lang="en-US" sz="2000" dirty="0" smtClean="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415" t="5203" r="53250" b="50837"/>
          <a:stretch/>
        </p:blipFill>
        <p:spPr>
          <a:xfrm>
            <a:off x="1068003" y="4874899"/>
            <a:ext cx="2985837" cy="1930159"/>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655" t="8433" r="51335" b="51017"/>
          <a:stretch/>
        </p:blipFill>
        <p:spPr>
          <a:xfrm>
            <a:off x="4698733" y="4928151"/>
            <a:ext cx="3210828" cy="184643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r="50359" b="50690"/>
          <a:stretch/>
        </p:blipFill>
        <p:spPr>
          <a:xfrm>
            <a:off x="8567526" y="4879358"/>
            <a:ext cx="2862474" cy="1895590"/>
          </a:xfrm>
          <a:prstGeom prst="rect">
            <a:avLst/>
          </a:prstGeom>
        </p:spPr>
      </p:pic>
    </p:spTree>
    <p:extLst>
      <p:ext uri="{BB962C8B-B14F-4D97-AF65-F5344CB8AC3E}">
        <p14:creationId xmlns:p14="http://schemas.microsoft.com/office/powerpoint/2010/main" val="4065617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3962" y="238125"/>
            <a:ext cx="9744075" cy="6381750"/>
          </a:xfrm>
          <a:prstGeom prst="rect">
            <a:avLst/>
          </a:prstGeom>
        </p:spPr>
      </p:pic>
    </p:spTree>
    <p:extLst>
      <p:ext uri="{BB962C8B-B14F-4D97-AF65-F5344CB8AC3E}">
        <p14:creationId xmlns:p14="http://schemas.microsoft.com/office/powerpoint/2010/main" val="29119854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33938056"/>
              </p:ext>
            </p:extLst>
          </p:nvPr>
        </p:nvGraphicFramePr>
        <p:xfrm>
          <a:off x="892175" y="133350"/>
          <a:ext cx="10409238" cy="6591300"/>
        </p:xfrm>
        <a:graphic>
          <a:graphicData uri="http://schemas.openxmlformats.org/presentationml/2006/ole">
            <mc:AlternateContent xmlns:mc="http://schemas.openxmlformats.org/markup-compatibility/2006">
              <mc:Choice xmlns:v="urn:schemas-microsoft-com:vml" Requires="v">
                <p:oleObj spid="_x0000_s1038" name="Worksheet" r:id="rId3" imgW="10408920" imgH="6591346" progId="Excel.Sheet.12">
                  <p:embed/>
                </p:oleObj>
              </mc:Choice>
              <mc:Fallback>
                <p:oleObj name="Worksheet" r:id="rId3" imgW="10408920" imgH="6591346" progId="Excel.Sheet.12">
                  <p:embed/>
                  <p:pic>
                    <p:nvPicPr>
                      <p:cNvPr id="0" name=""/>
                      <p:cNvPicPr/>
                      <p:nvPr/>
                    </p:nvPicPr>
                    <p:blipFill>
                      <a:blip r:embed="rId4"/>
                      <a:stretch>
                        <a:fillRect/>
                      </a:stretch>
                    </p:blipFill>
                    <p:spPr>
                      <a:xfrm>
                        <a:off x="892175" y="133350"/>
                        <a:ext cx="10409238" cy="6591300"/>
                      </a:xfrm>
                      <a:prstGeom prst="rect">
                        <a:avLst/>
                      </a:prstGeom>
                    </p:spPr>
                  </p:pic>
                </p:oleObj>
              </mc:Fallback>
            </mc:AlternateContent>
          </a:graphicData>
        </a:graphic>
      </p:graphicFrame>
    </p:spTree>
    <p:extLst>
      <p:ext uri="{BB962C8B-B14F-4D97-AF65-F5344CB8AC3E}">
        <p14:creationId xmlns:p14="http://schemas.microsoft.com/office/powerpoint/2010/main" val="32416919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1010</Words>
  <Application>Microsoft Office PowerPoint</Application>
  <PresentationFormat>Widescreen</PresentationFormat>
  <Paragraphs>53</Paragraphs>
  <Slides>8</Slides>
  <Notes>5</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3" baseType="lpstr">
      <vt:lpstr>Arial</vt:lpstr>
      <vt:lpstr>Calibri</vt:lpstr>
      <vt:lpstr>Calibri Light</vt:lpstr>
      <vt:lpstr>Office Theme</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NSPA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HASSINK Wilhelmus</dc:creator>
  <cp:lastModifiedBy>HASSINK Wilhelmus</cp:lastModifiedBy>
  <cp:revision>29</cp:revision>
  <dcterms:created xsi:type="dcterms:W3CDTF">2016-06-12T14:15:36Z</dcterms:created>
  <dcterms:modified xsi:type="dcterms:W3CDTF">2017-06-06T11:53:45Z</dcterms:modified>
</cp:coreProperties>
</file>